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13" r:id="rId3"/>
    <p:sldId id="321" r:id="rId4"/>
    <p:sldId id="312" r:id="rId5"/>
    <p:sldId id="322" r:id="rId6"/>
    <p:sldId id="314" r:id="rId7"/>
    <p:sldId id="323" r:id="rId8"/>
    <p:sldId id="31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F37CC0A-BDDC-4108-952F-A8B58EC945A2}" type="datetimeFigureOut">
              <a:rPr lang="en-US" smtClean="0"/>
              <a:pPr/>
              <a:t>6/10/2019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F37CC0A-BDDC-4108-952F-A8B58EC945A2}" type="datetimeFigureOut">
              <a:rPr lang="en-US" smtClean="0"/>
              <a:pPr/>
              <a:t>6/10/2019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F37CC0A-BDDC-4108-952F-A8B58EC945A2}" type="datetimeFigureOut">
              <a:rPr lang="en-US" smtClean="0"/>
              <a:pPr/>
              <a:t>6/10/2019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F37CC0A-BDDC-4108-952F-A8B58EC945A2}" type="datetimeFigureOut">
              <a:rPr lang="en-US" smtClean="0"/>
              <a:pPr/>
              <a:t>6/10/2019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F37CC0A-BDDC-4108-952F-A8B58EC945A2}" type="datetimeFigureOut">
              <a:rPr lang="en-US" smtClean="0"/>
              <a:pPr/>
              <a:t>6/10/2019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F37CC0A-BDDC-4108-952F-A8B58EC945A2}" type="datetimeFigureOut">
              <a:rPr lang="en-US" smtClean="0"/>
              <a:pPr/>
              <a:t>6/10/2019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F37CC0A-BDDC-4108-952F-A8B58EC945A2}" type="datetimeFigureOut">
              <a:rPr lang="en-US" smtClean="0"/>
              <a:pPr/>
              <a:t>6/10/2019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"/>
            <a:ext cx="9144000" cy="6781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00250" y="2438400"/>
            <a:ext cx="51435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i="1" dirty="0" err="1" smtClean="0">
                <a:latin typeface="Times New Roman" pitchFamily="18" charset="0"/>
                <a:cs typeface="Times New Roman" pitchFamily="18" charset="0"/>
              </a:rPr>
              <a:t>Srpski</a:t>
            </a:r>
            <a:r>
              <a:rPr lang="en-US" sz="6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i="1" dirty="0" err="1" smtClean="0">
                <a:latin typeface="Times New Roman" pitchFamily="18" charset="0"/>
                <a:cs typeface="Times New Roman" pitchFamily="18" charset="0"/>
              </a:rPr>
              <a:t>jezik</a:t>
            </a:r>
            <a:endParaRPr lang="en-US" sz="66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66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6600" i="1" dirty="0" err="1" smtClean="0">
                <a:latin typeface="Times New Roman" pitchFamily="18" charset="0"/>
                <a:cs typeface="Times New Roman" pitchFamily="18" charset="0"/>
              </a:rPr>
              <a:t>Sada</a:t>
            </a:r>
            <a:r>
              <a:rPr lang="sr-Latn-RS" sz="6600" i="1" dirty="0" smtClean="0">
                <a:latin typeface="Times New Roman" pitchFamily="18" charset="0"/>
                <a:cs typeface="Times New Roman" pitchFamily="18" charset="0"/>
              </a:rPr>
              <a:t>šnje vreme</a:t>
            </a:r>
            <a:r>
              <a:rPr lang="en-US" sz="66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66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17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7467600" cy="1143000"/>
          </a:xfrm>
        </p:spPr>
        <p:txBody>
          <a:bodyPr/>
          <a:lstStyle/>
          <a:p>
            <a:r>
              <a:rPr lang="sr-Latn-RS" dirty="0"/>
              <a:t>Prezent – sadašnje vreme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091582" y="1752600"/>
            <a:ext cx="52578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62982" y="2057400"/>
            <a:ext cx="1066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prošlost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920382" y="2057400"/>
            <a:ext cx="13716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sadašnjost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977782" y="2057400"/>
            <a:ext cx="13716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budućnost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396382" y="1600200"/>
            <a:ext cx="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606182" y="1600200"/>
            <a:ext cx="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681115" y="1600200"/>
            <a:ext cx="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lowchart: Connector 12"/>
          <p:cNvSpPr/>
          <p:nvPr/>
        </p:nvSpPr>
        <p:spPr>
          <a:xfrm>
            <a:off x="3535714" y="1695450"/>
            <a:ext cx="114300" cy="1143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7807806"/>
              </p:ext>
            </p:extLst>
          </p:nvPr>
        </p:nvGraphicFramePr>
        <p:xfrm>
          <a:off x="304800" y="2608838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jednina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množina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1. Ja peva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1. Mi peva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mo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2. Ti peva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š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2. Vi peva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te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3. On/Ona</a:t>
                      </a:r>
                      <a:r>
                        <a:rPr lang="sr-Latn-RS" baseline="0" dirty="0" smtClean="0"/>
                        <a:t>/Ono peva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3.</a:t>
                      </a:r>
                      <a:r>
                        <a:rPr lang="sr-Latn-RS" baseline="0" dirty="0" smtClean="0"/>
                        <a:t> Oni/One/Ona peva</a:t>
                      </a:r>
                      <a:r>
                        <a:rPr lang="sr-Latn-RS" baseline="0" dirty="0" smtClean="0">
                          <a:solidFill>
                            <a:srgbClr val="FF0000"/>
                          </a:solidFill>
                        </a:rPr>
                        <a:t>ju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6" name="Table 1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56599136"/>
                  </p:ext>
                </p:extLst>
              </p:nvPr>
            </p:nvGraphicFramePr>
            <p:xfrm>
              <a:off x="274118" y="4495800"/>
              <a:ext cx="6096000" cy="14833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48000"/>
                    <a:gridCol w="3048000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RS" dirty="0" smtClean="0"/>
                            <a:t>jednina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RS" dirty="0" smtClean="0"/>
                            <a:t>množina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sr-Latn-RS" dirty="0" smtClean="0"/>
                            <a:t>1. -</a:t>
                          </a:r>
                          <a:r>
                            <a:rPr lang="sr-Latn-RS" dirty="0" smtClean="0">
                              <a:solidFill>
                                <a:srgbClr val="FF0000"/>
                              </a:solidFill>
                            </a:rPr>
                            <a:t>m</a:t>
                          </a:r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sr-Latn-RS" dirty="0" smtClean="0"/>
                            <a:t>1. -</a:t>
                          </a:r>
                          <a:r>
                            <a:rPr lang="sr-Latn-RS" dirty="0" smtClean="0">
                              <a:solidFill>
                                <a:srgbClr val="FF0000"/>
                              </a:solidFill>
                            </a:rPr>
                            <a:t>mo</a:t>
                          </a:r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sr-Latn-RS" dirty="0" smtClean="0"/>
                            <a:t>2. -</a:t>
                          </a:r>
                          <a:r>
                            <a:rPr lang="sr-Latn-RS" dirty="0" smtClean="0">
                              <a:solidFill>
                                <a:srgbClr val="FF0000"/>
                              </a:solidFill>
                            </a:rPr>
                            <a:t>š</a:t>
                          </a:r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sr-Latn-RS" dirty="0" smtClean="0"/>
                            <a:t>2. -</a:t>
                          </a:r>
                          <a:r>
                            <a:rPr lang="sr-Latn-RS" dirty="0" smtClean="0">
                              <a:solidFill>
                                <a:srgbClr val="FF0000"/>
                              </a:solidFill>
                            </a:rPr>
                            <a:t>te</a:t>
                          </a:r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sr-Latn-RS" dirty="0" smtClean="0"/>
                            <a:t>3. -</a:t>
                          </a:r>
                          <a14:m>
                            <m:oMath xmlns:m="http://schemas.openxmlformats.org/officeDocument/2006/math">
                              <m:r>
                                <a:rPr lang="sr-Latn-RS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∅</m:t>
                              </m:r>
                            </m:oMath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sr-Latn-RS" dirty="0" smtClean="0"/>
                            <a:t>3.</a:t>
                          </a:r>
                          <a:r>
                            <a:rPr lang="sr-Latn-RS" baseline="0" dirty="0" smtClean="0"/>
                            <a:t> -</a:t>
                          </a:r>
                          <a:r>
                            <a:rPr lang="sr-Latn-RS" baseline="0" dirty="0" smtClean="0">
                              <a:solidFill>
                                <a:srgbClr val="FF0000"/>
                              </a:solidFill>
                            </a:rPr>
                            <a:t>u</a:t>
                          </a:r>
                          <a:r>
                            <a:rPr lang="sr-Latn-RS" baseline="0" dirty="0" smtClean="0"/>
                            <a:t>/-</a:t>
                          </a:r>
                          <a:r>
                            <a:rPr lang="sr-Latn-RS" baseline="0" dirty="0" smtClean="0">
                              <a:solidFill>
                                <a:srgbClr val="FF0000"/>
                              </a:solidFill>
                            </a:rPr>
                            <a:t>ju</a:t>
                          </a:r>
                          <a:r>
                            <a:rPr lang="sr-Latn-RS" baseline="0" dirty="0" smtClean="0"/>
                            <a:t>/-</a:t>
                          </a:r>
                          <a:r>
                            <a:rPr lang="sr-Latn-RS" baseline="0" dirty="0" smtClean="0">
                              <a:solidFill>
                                <a:srgbClr val="FF0000"/>
                              </a:solidFill>
                            </a:rPr>
                            <a:t>e</a:t>
                          </a:r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16" name="Table 1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56599136"/>
                  </p:ext>
                </p:extLst>
              </p:nvPr>
            </p:nvGraphicFramePr>
            <p:xfrm>
              <a:off x="274118" y="4495800"/>
              <a:ext cx="6096000" cy="14833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48000"/>
                    <a:gridCol w="3048000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RS" dirty="0" smtClean="0"/>
                            <a:t>jednina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RS" dirty="0" smtClean="0"/>
                            <a:t>množina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sr-Latn-RS" dirty="0" smtClean="0"/>
                            <a:t>1. -</a:t>
                          </a:r>
                          <a:r>
                            <a:rPr lang="sr-Latn-RS" dirty="0" smtClean="0">
                              <a:solidFill>
                                <a:srgbClr val="FF0000"/>
                              </a:solidFill>
                            </a:rPr>
                            <a:t>m</a:t>
                          </a:r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sr-Latn-RS" dirty="0" smtClean="0"/>
                            <a:t>1. -</a:t>
                          </a:r>
                          <a:r>
                            <a:rPr lang="sr-Latn-RS" dirty="0" smtClean="0">
                              <a:solidFill>
                                <a:srgbClr val="FF0000"/>
                              </a:solidFill>
                            </a:rPr>
                            <a:t>mo</a:t>
                          </a:r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sr-Latn-RS" dirty="0" smtClean="0"/>
                            <a:t>2. -</a:t>
                          </a:r>
                          <a:r>
                            <a:rPr lang="sr-Latn-RS" dirty="0" smtClean="0">
                              <a:solidFill>
                                <a:srgbClr val="FF0000"/>
                              </a:solidFill>
                            </a:rPr>
                            <a:t>š</a:t>
                          </a:r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sr-Latn-RS" dirty="0" smtClean="0"/>
                            <a:t>2. -</a:t>
                          </a:r>
                          <a:r>
                            <a:rPr lang="sr-Latn-RS" dirty="0" smtClean="0">
                              <a:solidFill>
                                <a:srgbClr val="FF0000"/>
                              </a:solidFill>
                            </a:rPr>
                            <a:t>te</a:t>
                          </a:r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00" t="-306557" r="-100000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sr-Latn-RS" dirty="0" smtClean="0"/>
                            <a:t>3.</a:t>
                          </a:r>
                          <a:r>
                            <a:rPr lang="sr-Latn-RS" baseline="0" dirty="0" smtClean="0"/>
                            <a:t> -</a:t>
                          </a:r>
                          <a:r>
                            <a:rPr lang="sr-Latn-RS" baseline="0" dirty="0" smtClean="0">
                              <a:solidFill>
                                <a:srgbClr val="FF0000"/>
                              </a:solidFill>
                            </a:rPr>
                            <a:t>u</a:t>
                          </a:r>
                          <a:r>
                            <a:rPr lang="sr-Latn-RS" baseline="0" dirty="0" smtClean="0"/>
                            <a:t>/-</a:t>
                          </a:r>
                          <a:r>
                            <a:rPr lang="sr-Latn-RS" baseline="0" dirty="0" smtClean="0">
                              <a:solidFill>
                                <a:srgbClr val="FF0000"/>
                              </a:solidFill>
                            </a:rPr>
                            <a:t>ju</a:t>
                          </a:r>
                          <a:r>
                            <a:rPr lang="sr-Latn-RS" baseline="0" dirty="0" smtClean="0"/>
                            <a:t>/-</a:t>
                          </a:r>
                          <a:r>
                            <a:rPr lang="sr-Latn-RS" baseline="0" dirty="0" smtClean="0">
                              <a:solidFill>
                                <a:srgbClr val="FF0000"/>
                              </a:solidFill>
                            </a:rPr>
                            <a:t>e</a:t>
                          </a:r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399" y="3200400"/>
            <a:ext cx="2122021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661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Prezent – sadašnje vreme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565897"/>
              </p:ext>
            </p:extLst>
          </p:nvPr>
        </p:nvGraphicFramePr>
        <p:xfrm>
          <a:off x="304800" y="3962400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jednina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množina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1. Ja voli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1. Mi </a:t>
                      </a:r>
                      <a:r>
                        <a:rPr lang="sr-Latn-RS" dirty="0" smtClean="0"/>
                        <a:t>voli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mo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2. Ti </a:t>
                      </a:r>
                      <a:r>
                        <a:rPr lang="sr-Latn-RS" dirty="0" smtClean="0"/>
                        <a:t>voli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š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2. Vi </a:t>
                      </a:r>
                      <a:r>
                        <a:rPr lang="sr-Latn-RS" dirty="0" smtClean="0"/>
                        <a:t>voli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te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3. On/Ona</a:t>
                      </a:r>
                      <a:r>
                        <a:rPr lang="sr-Latn-RS" baseline="0" dirty="0" smtClean="0"/>
                        <a:t>/Ono </a:t>
                      </a:r>
                      <a:r>
                        <a:rPr lang="sr-Latn-RS" dirty="0" smtClean="0"/>
                        <a:t>voli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3.</a:t>
                      </a:r>
                      <a:r>
                        <a:rPr lang="sr-Latn-RS" baseline="0" dirty="0" smtClean="0"/>
                        <a:t> Oni/One/Ona vol</a:t>
                      </a:r>
                      <a:r>
                        <a:rPr lang="sr-Latn-RS" baseline="0" dirty="0" smtClean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836028"/>
              </p:ext>
            </p:extLst>
          </p:nvPr>
        </p:nvGraphicFramePr>
        <p:xfrm>
          <a:off x="304800" y="2057400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jednina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množina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1. Ja crta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1. Mi </a:t>
                      </a:r>
                      <a:r>
                        <a:rPr lang="sr-Latn-RS" dirty="0" smtClean="0"/>
                        <a:t>crta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mo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2. Ti crta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š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2. Vi </a:t>
                      </a:r>
                      <a:r>
                        <a:rPr lang="sr-Latn-RS" dirty="0" smtClean="0"/>
                        <a:t>crta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te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3. On/Ona</a:t>
                      </a:r>
                      <a:r>
                        <a:rPr lang="sr-Latn-RS" baseline="0" dirty="0" smtClean="0"/>
                        <a:t>/Ono </a:t>
                      </a:r>
                      <a:r>
                        <a:rPr lang="sr-Latn-RS" dirty="0" smtClean="0"/>
                        <a:t>crta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3.</a:t>
                      </a:r>
                      <a:r>
                        <a:rPr lang="sr-Latn-RS" baseline="0" dirty="0" smtClean="0"/>
                        <a:t> Oni/One/Ona </a:t>
                      </a:r>
                      <a:r>
                        <a:rPr lang="sr-Latn-RS" dirty="0" smtClean="0"/>
                        <a:t>crta</a:t>
                      </a:r>
                      <a:r>
                        <a:rPr lang="sr-Latn-RS" baseline="0" dirty="0" smtClean="0">
                          <a:solidFill>
                            <a:srgbClr val="FF0000"/>
                          </a:solidFill>
                        </a:rPr>
                        <a:t>ju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981200"/>
            <a:ext cx="2133600" cy="1600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318" y="4267200"/>
            <a:ext cx="1836964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187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Prezent – sadašnje vreme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305586"/>
              </p:ext>
            </p:extLst>
          </p:nvPr>
        </p:nvGraphicFramePr>
        <p:xfrm>
          <a:off x="304800" y="3962400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jednina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množina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1. Ja se igra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1. Mi </a:t>
                      </a:r>
                      <a:r>
                        <a:rPr lang="sr-Latn-RS" dirty="0" smtClean="0"/>
                        <a:t>se igra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mo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2. Ti </a:t>
                      </a:r>
                      <a:r>
                        <a:rPr lang="sr-Latn-RS" dirty="0" smtClean="0"/>
                        <a:t>se igra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š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2. Vi </a:t>
                      </a:r>
                      <a:r>
                        <a:rPr lang="sr-Latn-RS" dirty="0" smtClean="0"/>
                        <a:t>se igra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te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3. On/Ona</a:t>
                      </a:r>
                      <a:r>
                        <a:rPr lang="sr-Latn-RS" baseline="0" dirty="0" smtClean="0"/>
                        <a:t>/Ono </a:t>
                      </a:r>
                      <a:r>
                        <a:rPr lang="sr-Latn-RS" dirty="0" smtClean="0"/>
                        <a:t>se igra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3.</a:t>
                      </a:r>
                      <a:r>
                        <a:rPr lang="sr-Latn-RS" baseline="0" dirty="0" smtClean="0"/>
                        <a:t> Oni/One/Ona </a:t>
                      </a:r>
                      <a:r>
                        <a:rPr lang="sr-Latn-RS" dirty="0" smtClean="0"/>
                        <a:t>se igra</a:t>
                      </a:r>
                      <a:r>
                        <a:rPr lang="sr-Latn-RS" baseline="0" dirty="0" smtClean="0">
                          <a:solidFill>
                            <a:srgbClr val="FF0000"/>
                          </a:solidFill>
                        </a:rPr>
                        <a:t>ju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757871"/>
              </p:ext>
            </p:extLst>
          </p:nvPr>
        </p:nvGraphicFramePr>
        <p:xfrm>
          <a:off x="304800" y="2057400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jednina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množina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sr-Latn-RS" dirty="0" smtClean="0"/>
                        <a:t>1. Ja pleše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1. Mi </a:t>
                      </a:r>
                      <a:r>
                        <a:rPr lang="sr-Latn-RS" dirty="0" smtClean="0"/>
                        <a:t>pleše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mo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2. Ti </a:t>
                      </a:r>
                      <a:r>
                        <a:rPr lang="sr-Latn-RS" dirty="0" smtClean="0"/>
                        <a:t>pleše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š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2. Vi </a:t>
                      </a:r>
                      <a:r>
                        <a:rPr lang="sr-Latn-RS" dirty="0" smtClean="0"/>
                        <a:t>pleše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te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3. On/Ona</a:t>
                      </a:r>
                      <a:r>
                        <a:rPr lang="sr-Latn-RS" baseline="0" dirty="0" smtClean="0"/>
                        <a:t>/Ono </a:t>
                      </a:r>
                      <a:r>
                        <a:rPr lang="sr-Latn-RS" dirty="0" smtClean="0"/>
                        <a:t>pleše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3.</a:t>
                      </a:r>
                      <a:r>
                        <a:rPr lang="sr-Latn-RS" baseline="0" dirty="0" smtClean="0"/>
                        <a:t> Oni/One/Ona </a:t>
                      </a:r>
                      <a:r>
                        <a:rPr lang="sr-Latn-RS" dirty="0" smtClean="0"/>
                        <a:t>pleš</a:t>
                      </a:r>
                      <a:r>
                        <a:rPr lang="sr-Latn-RS" baseline="0" dirty="0" smtClean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81"/>
          <a:stretch/>
        </p:blipFill>
        <p:spPr>
          <a:xfrm>
            <a:off x="6553200" y="1752601"/>
            <a:ext cx="2057400" cy="197782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48"/>
          <a:stretch/>
        </p:blipFill>
        <p:spPr>
          <a:xfrm>
            <a:off x="6570058" y="4038600"/>
            <a:ext cx="2083259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982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Vežbanje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57200" indent="-457200" algn="just">
              <a:buFont typeface="+mj-lt"/>
              <a:buAutoNum type="arabicPeriod"/>
            </a:pPr>
            <a:r>
              <a:rPr lang="sr-Latn-RS" dirty="0" smtClean="0"/>
              <a:t>Ja _____________ (igra) tenis.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RS" dirty="0" smtClean="0"/>
              <a:t>Ti ______________ (ide) u školu.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RS" dirty="0" smtClean="0"/>
              <a:t>Mi ______________ (vozi) auto.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RS" dirty="0" smtClean="0"/>
              <a:t>Mama i tata ____________ (gleda) TV.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RS" dirty="0" smtClean="0"/>
              <a:t>Vi __________ (se smeje).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RS" dirty="0" smtClean="0"/>
              <a:t>On ______________ (trenira) fudbal.</a:t>
            </a:r>
          </a:p>
          <a:p>
            <a:pPr marL="457200" indent="-457200" algn="just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73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Učimo nove reči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81000"/>
            <a:ext cx="2819400" cy="1755215"/>
          </a:xfrm>
        </p:spPr>
      </p:pic>
      <p:sp>
        <p:nvSpPr>
          <p:cNvPr id="5" name="TextBox 4"/>
          <p:cNvSpPr txBox="1"/>
          <p:nvPr/>
        </p:nvSpPr>
        <p:spPr>
          <a:xfrm>
            <a:off x="5867400" y="13716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smtClean="0"/>
              <a:t>ŠKOLA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59" r="56394" b="58531"/>
          <a:stretch/>
        </p:blipFill>
        <p:spPr>
          <a:xfrm>
            <a:off x="762000" y="2362200"/>
            <a:ext cx="4682797" cy="10964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82" t="47626" r="34379" b="38774"/>
          <a:stretch/>
        </p:blipFill>
        <p:spPr>
          <a:xfrm>
            <a:off x="788401" y="4419600"/>
            <a:ext cx="2852545" cy="6920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3400" y="3460695"/>
            <a:ext cx="1066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sto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28800" y="3458672"/>
            <a:ext cx="1066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stolica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103398" y="3460695"/>
            <a:ext cx="1066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knjiga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419600" y="3462718"/>
            <a:ext cx="1066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sveska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50" t="23441" r="34379" b="57667"/>
          <a:stretch/>
        </p:blipFill>
        <p:spPr>
          <a:xfrm>
            <a:off x="4029261" y="4153576"/>
            <a:ext cx="1371600" cy="111429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57200" y="5410200"/>
            <a:ext cx="1066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olovka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681273" y="5412223"/>
            <a:ext cx="10668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olovka</a:t>
            </a:r>
          </a:p>
          <a:p>
            <a:pPr algn="ctr"/>
            <a:r>
              <a:rPr lang="sr-Latn-RS" dirty="0" smtClean="0"/>
              <a:t>u boji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31442" y="5412223"/>
            <a:ext cx="1066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rezač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320574" y="5408851"/>
            <a:ext cx="1066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ranac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755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86790" y="3810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RS" dirty="0" smtClean="0"/>
              <a:t>Učimo nove reči</a:t>
            </a:r>
            <a:endParaRPr lang="en-US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81000"/>
            <a:ext cx="2819400" cy="17552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01" t="85614"/>
          <a:stretch/>
        </p:blipFill>
        <p:spPr>
          <a:xfrm>
            <a:off x="2133600" y="2819401"/>
            <a:ext cx="3640594" cy="838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14" t="64684" b="19942"/>
          <a:stretch/>
        </p:blipFill>
        <p:spPr>
          <a:xfrm>
            <a:off x="533400" y="2637380"/>
            <a:ext cx="1481846" cy="10202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40923" y="3886200"/>
            <a:ext cx="1066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mapa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036323" y="3884177"/>
            <a:ext cx="1066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sat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310921" y="3886200"/>
            <a:ext cx="1066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tabla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627123" y="3888223"/>
            <a:ext cx="1066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globus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867400" y="13716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smtClean="0"/>
              <a:t>ŠKOLA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67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1000"/>
            <a:ext cx="5029200" cy="6244937"/>
          </a:xfrm>
        </p:spPr>
      </p:pic>
    </p:spTree>
    <p:extLst>
      <p:ext uri="{BB962C8B-B14F-4D97-AF65-F5344CB8AC3E}">
        <p14:creationId xmlns:p14="http://schemas.microsoft.com/office/powerpoint/2010/main" val="27531786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572</TotalTime>
  <Words>255</Words>
  <Application>Microsoft Office PowerPoint</Application>
  <PresentationFormat>On-screen Show (4:3)</PresentationFormat>
  <Paragraphs>80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Oriel</vt:lpstr>
      <vt:lpstr>PowerPoint Presentation</vt:lpstr>
      <vt:lpstr>Prezent – sadašnje vreme</vt:lpstr>
      <vt:lpstr>Prezent – sadašnje vreme</vt:lpstr>
      <vt:lpstr>Prezent – sadašnje vreme</vt:lpstr>
      <vt:lpstr>Vežbanje</vt:lpstr>
      <vt:lpstr>Učimo nove reči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Sanjica</dc:creator>
  <cp:lastModifiedBy>AMD</cp:lastModifiedBy>
  <cp:revision>81</cp:revision>
  <dcterms:created xsi:type="dcterms:W3CDTF">2018-10-14T13:49:54Z</dcterms:created>
  <dcterms:modified xsi:type="dcterms:W3CDTF">2019-06-10T13:24:10Z</dcterms:modified>
</cp:coreProperties>
</file>