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3" r:id="rId3"/>
    <p:sldId id="324" r:id="rId4"/>
    <p:sldId id="321" r:id="rId5"/>
    <p:sldId id="312" r:id="rId6"/>
    <p:sldId id="325" r:id="rId7"/>
    <p:sldId id="322" r:id="rId8"/>
    <p:sldId id="314" r:id="rId9"/>
    <p:sldId id="32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8080"/>
    <a:srgbClr val="FF33CC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660"/>
  </p:normalViewPr>
  <p:slideViewPr>
    <p:cSldViewPr>
      <p:cViewPr>
        <p:scale>
          <a:sx n="118" d="100"/>
          <a:sy n="118" d="100"/>
        </p:scale>
        <p:origin x="78" y="11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F37CC0A-BDDC-4108-952F-A8B58EC945A2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994C29-8291-4D5E-8DAA-BB03421C7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81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9225" y="2400637"/>
            <a:ext cx="63055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Srpski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 smtClean="0">
                <a:latin typeface="Times New Roman" pitchFamily="18" charset="0"/>
                <a:cs typeface="Times New Roman" pitchFamily="18" charset="0"/>
              </a:rPr>
              <a:t>jezik</a:t>
            </a:r>
            <a:endParaRPr lang="en-US" sz="66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r-Latn-RS" sz="6600" i="1" dirty="0" smtClean="0">
                <a:latin typeface="Times New Roman" pitchFamily="18" charset="0"/>
                <a:cs typeface="Times New Roman" pitchFamily="18" charset="0"/>
              </a:rPr>
              <a:t>Buduće vreme</a:t>
            </a:r>
            <a:r>
              <a:rPr lang="en-US" sz="66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8831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7467600" cy="1143000"/>
          </a:xfrm>
        </p:spPr>
        <p:txBody>
          <a:bodyPr/>
          <a:lstStyle/>
          <a:p>
            <a:r>
              <a:rPr lang="sr-Latn-RS" dirty="0" smtClean="0"/>
              <a:t>Futur </a:t>
            </a:r>
            <a:r>
              <a:rPr lang="sr-Latn-RS" dirty="0"/>
              <a:t>– </a:t>
            </a:r>
            <a:r>
              <a:rPr lang="sr-Latn-RS" dirty="0" smtClean="0"/>
              <a:t>buduće </a:t>
            </a:r>
            <a:r>
              <a:rPr lang="sr-Latn-RS" dirty="0"/>
              <a:t>vreme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091582" y="1752600"/>
            <a:ext cx="5257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62982" y="2057400"/>
            <a:ext cx="1066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prošlost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20382" y="2057400"/>
            <a:ext cx="1371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sadašnjost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77782" y="2057400"/>
            <a:ext cx="1371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budućnost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396382" y="1600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606182" y="1600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681115" y="16002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Connector 12"/>
          <p:cNvSpPr/>
          <p:nvPr/>
        </p:nvSpPr>
        <p:spPr>
          <a:xfrm>
            <a:off x="5623965" y="1708262"/>
            <a:ext cx="114300" cy="1143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3549069"/>
              </p:ext>
            </p:extLst>
          </p:nvPr>
        </p:nvGraphicFramePr>
        <p:xfrm>
          <a:off x="304800" y="2608838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Ja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ću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pevati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Mi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ćemo</a:t>
                      </a:r>
                      <a:r>
                        <a:rPr lang="sr-Latn-RS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pevati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ćeš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pevati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2. Vi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ćete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pevati</a:t>
                      </a:r>
                      <a:endParaRPr lang="en-US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pevati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pevati</a:t>
                      </a:r>
                      <a:endParaRPr lang="en-US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02735029"/>
              </p:ext>
            </p:extLst>
          </p:nvPr>
        </p:nvGraphicFramePr>
        <p:xfrm>
          <a:off x="274118" y="44958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sr-Latn-RS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pevati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ćemo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sr-Latn-RS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pevati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ćeš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ćete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9399" y="3429000"/>
            <a:ext cx="2122021" cy="1752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0" y="2796064"/>
            <a:ext cx="1371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chemeClr val="tx1"/>
                </a:solidFill>
              </a:rPr>
              <a:t>PEVATI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066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Futur – buduće vreme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28075926"/>
              </p:ext>
            </p:extLst>
          </p:nvPr>
        </p:nvGraphicFramePr>
        <p:xfrm>
          <a:off x="457200" y="16002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Peva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Peva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ćemo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Peva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ćeš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2. Peva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ćete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Peva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Peva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28410" y="2057400"/>
            <a:ext cx="1371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PEVA</a:t>
            </a:r>
            <a:r>
              <a:rPr lang="sr-Latn-RS" dirty="0" smtClean="0">
                <a:solidFill>
                  <a:schemeClr val="tx2">
                    <a:lumMod val="50000"/>
                  </a:schemeClr>
                </a:solidFill>
              </a:rPr>
              <a:t> - TI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200" y="2667000"/>
            <a:ext cx="2122021" cy="1752600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15908448"/>
              </p:ext>
            </p:extLst>
          </p:nvPr>
        </p:nvGraphicFramePr>
        <p:xfrm>
          <a:off x="457200" y="37338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sr-Latn-RS" dirty="0" smtClean="0"/>
                        <a:t>1.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sr-Latn-RS" dirty="0" smtClean="0"/>
                        <a:t>2. Peva</a:t>
                      </a:r>
                      <a:r>
                        <a:rPr lang="sr-Latn-RS" baseline="0" dirty="0" smtClean="0"/>
                        <a:t> -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sr-Latn-RS" dirty="0" smtClean="0"/>
                        <a:t>3.</a:t>
                      </a:r>
                      <a:endParaRPr lang="sr-Latn-R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-ću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sr-Latn-RS" dirty="0" smtClean="0"/>
                        <a:t>1.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sr-Latn-RS" dirty="0" smtClean="0"/>
                        <a:t>2. Peva-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sr-Latn-RS" dirty="0" smtClean="0"/>
                        <a:t>3.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-ćemo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-ćeš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-ćete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-će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-će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5344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Futur – buduće vreme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37503862"/>
              </p:ext>
            </p:extLst>
          </p:nvPr>
        </p:nvGraphicFramePr>
        <p:xfrm>
          <a:off x="304800" y="20574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Ja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ću</a:t>
                      </a:r>
                      <a:r>
                        <a:rPr lang="sr-Latn-RS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crtati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Mi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ćemo</a:t>
                      </a:r>
                      <a:r>
                        <a:rPr lang="sr-Latn-RS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crtati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ćeš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crtati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Vi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ćete</a:t>
                      </a:r>
                      <a:r>
                        <a:rPr lang="sr-Latn-RS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crtati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crtati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crtati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6096" y="3200400"/>
            <a:ext cx="2133600" cy="1600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22796" y="2353434"/>
            <a:ext cx="16002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CRTA</a:t>
            </a:r>
            <a:r>
              <a:rPr lang="sr-Latn-RS" dirty="0" smtClean="0"/>
              <a:t>TI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9471286"/>
              </p:ext>
            </p:extLst>
          </p:nvPr>
        </p:nvGraphicFramePr>
        <p:xfrm>
          <a:off x="228600" y="39624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Crta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Crta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ćemo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Crta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ćeš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2. Crta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ćete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Crta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/>
                        <a:t>Crta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44187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Futur – buduće vreme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1800" y="2895600"/>
            <a:ext cx="1447800" cy="17704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81800" y="2057400"/>
            <a:ext cx="1447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TRČA</a:t>
            </a:r>
            <a:r>
              <a:rPr lang="sr-Latn-RS" dirty="0" smtClean="0"/>
              <a:t>TI</a:t>
            </a: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6462644"/>
              </p:ext>
            </p:extLst>
          </p:nvPr>
        </p:nvGraphicFramePr>
        <p:xfrm>
          <a:off x="304800" y="20574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Ja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ću</a:t>
                      </a:r>
                      <a:r>
                        <a:rPr lang="sr-Latn-RS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trčati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Mi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ćemo</a:t>
                      </a:r>
                      <a:r>
                        <a:rPr lang="sr-Latn-RS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trčati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2. Ti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ćeš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trčati</a:t>
                      </a:r>
                      <a:endParaRPr lang="en-US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Vi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ćete</a:t>
                      </a:r>
                      <a:r>
                        <a:rPr lang="sr-Latn-RS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trčati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trčati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trčati</a:t>
                      </a:r>
                      <a:endParaRPr lang="en-US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98571679"/>
              </p:ext>
            </p:extLst>
          </p:nvPr>
        </p:nvGraphicFramePr>
        <p:xfrm>
          <a:off x="228600" y="39624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Trča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ću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Trča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ćemo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Trča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ćeš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2. Trča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ćete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Trča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/>
                        <a:t>Trča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86982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Futur – buduće vreme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5516417"/>
              </p:ext>
            </p:extLst>
          </p:nvPr>
        </p:nvGraphicFramePr>
        <p:xfrm>
          <a:off x="304800" y="2057400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Ja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ću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sr-Latn-R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se smejati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1. Mi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ćemo</a:t>
                      </a:r>
                      <a:r>
                        <a:rPr lang="sr-Latn-RS" dirty="0" smtClean="0"/>
                        <a:t> </a:t>
                      </a:r>
                      <a:r>
                        <a:rPr lang="sr-Latn-R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se smejati</a:t>
                      </a:r>
                      <a:endParaRPr lang="en-US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Ti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ćeš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se smejati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2. Vi 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ćete</a:t>
                      </a:r>
                      <a:r>
                        <a:rPr lang="sr-Latn-RS" dirty="0" smtClean="0"/>
                        <a:t> </a:t>
                      </a:r>
                      <a:r>
                        <a:rPr lang="sr-Latn-R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se smejati</a:t>
                      </a:r>
                      <a:endParaRPr lang="en-US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3. On/Ona</a:t>
                      </a:r>
                      <a:r>
                        <a:rPr lang="sr-Latn-RS" baseline="0" dirty="0" smtClean="0"/>
                        <a:t>/Ono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se smejati</a:t>
                      </a:r>
                      <a:endParaRPr lang="en-US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Oni/One/Ona 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se smejati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9965976"/>
              </p:ext>
            </p:extLst>
          </p:nvPr>
        </p:nvGraphicFramePr>
        <p:xfrm>
          <a:off x="228600" y="396240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jednina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množina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Smeja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ću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sr-Latn-RS" baseline="0" dirty="0" smtClean="0">
                          <a:solidFill>
                            <a:schemeClr val="tx1"/>
                          </a:solidFill>
                        </a:rPr>
                        <a:t>se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1. Smeja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ćemo </a:t>
                      </a:r>
                      <a:r>
                        <a:rPr lang="sr-Latn-RS" baseline="0" dirty="0" smtClean="0">
                          <a:solidFill>
                            <a:schemeClr val="tx1"/>
                          </a:solidFill>
                        </a:rPr>
                        <a:t>se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2. Smeja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ćeš </a:t>
                      </a:r>
                      <a:r>
                        <a:rPr lang="sr-Latn-RS" baseline="0" dirty="0" smtClean="0">
                          <a:solidFill>
                            <a:schemeClr val="tx1"/>
                          </a:solidFill>
                        </a:rPr>
                        <a:t>se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2. Smeja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ćete </a:t>
                      </a:r>
                      <a:r>
                        <a:rPr lang="sr-Latn-RS" baseline="0" dirty="0" smtClean="0">
                          <a:solidFill>
                            <a:schemeClr val="tx1"/>
                          </a:solidFill>
                        </a:rPr>
                        <a:t>se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3. Smeja</a:t>
                      </a:r>
                      <a:r>
                        <a:rPr lang="sr-Latn-RS" dirty="0" smtClean="0">
                          <a:solidFill>
                            <a:srgbClr val="FF0000"/>
                          </a:solidFill>
                        </a:rPr>
                        <a:t>će </a:t>
                      </a:r>
                      <a:r>
                        <a:rPr lang="sr-Latn-RS" baseline="0" dirty="0" smtClean="0">
                          <a:solidFill>
                            <a:schemeClr val="tx1"/>
                          </a:solidFill>
                        </a:rPr>
                        <a:t>se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3.</a:t>
                      </a:r>
                      <a:r>
                        <a:rPr lang="sr-Latn-RS" baseline="0" dirty="0" smtClean="0"/>
                        <a:t> </a:t>
                      </a:r>
                      <a:r>
                        <a:rPr lang="sr-Latn-RS" dirty="0" smtClean="0"/>
                        <a:t>Smeja</a:t>
                      </a:r>
                      <a:r>
                        <a:rPr lang="sr-Latn-RS" baseline="0" dirty="0" smtClean="0">
                          <a:solidFill>
                            <a:srgbClr val="FF0000"/>
                          </a:solidFill>
                        </a:rPr>
                        <a:t>će </a:t>
                      </a:r>
                      <a:r>
                        <a:rPr lang="sr-Latn-RS" baseline="0" dirty="0" smtClean="0">
                          <a:solidFill>
                            <a:schemeClr val="tx1"/>
                          </a:solidFill>
                        </a:rPr>
                        <a:t>se</a:t>
                      </a:r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705600" y="1981200"/>
            <a:ext cx="16859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SMEJA</a:t>
            </a:r>
            <a:r>
              <a:rPr lang="sr-Latn-RS" dirty="0" smtClean="0"/>
              <a:t>TI SE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506"/>
          <a:stretch/>
        </p:blipFill>
        <p:spPr>
          <a:xfrm>
            <a:off x="6481762" y="2743200"/>
            <a:ext cx="2133600" cy="193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6817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Vežbanje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Mi _____________ (igrati) fudbal </a:t>
            </a:r>
            <a:r>
              <a:rPr lang="sr-Latn-RS" dirty="0" smtClean="0">
                <a:solidFill>
                  <a:srgbClr val="FF0000"/>
                </a:solidFill>
              </a:rPr>
              <a:t>sutra</a:t>
            </a:r>
            <a:r>
              <a:rPr lang="sr-Latn-RS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Marko ______________ (voziti) auto.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Valentina ______________ (putovati) u Srbiju </a:t>
            </a:r>
            <a:r>
              <a:rPr lang="sr-Latn-RS" dirty="0" smtClean="0">
                <a:solidFill>
                  <a:srgbClr val="FF0000"/>
                </a:solidFill>
              </a:rPr>
              <a:t>u avgustu</a:t>
            </a:r>
            <a:r>
              <a:rPr lang="sr-Latn-RS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Mama i tata ____________ (gledati) TV </a:t>
            </a:r>
            <a:r>
              <a:rPr lang="sr-Latn-RS" dirty="0" smtClean="0">
                <a:solidFill>
                  <a:srgbClr val="FF0000"/>
                </a:solidFill>
              </a:rPr>
              <a:t>večeras</a:t>
            </a:r>
            <a:r>
              <a:rPr lang="sr-Latn-RS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J</a:t>
            </a:r>
            <a:r>
              <a:rPr lang="en-US" smtClean="0"/>
              <a:t>a</a:t>
            </a:r>
            <a:r>
              <a:rPr lang="sr-Latn-RS" smtClean="0"/>
              <a:t> </a:t>
            </a:r>
            <a:r>
              <a:rPr lang="sr-Latn-RS" dirty="0" smtClean="0"/>
              <a:t>__________ (proslaviti) rođendan </a:t>
            </a:r>
            <a:r>
              <a:rPr lang="sr-Latn-RS" dirty="0" smtClean="0">
                <a:solidFill>
                  <a:srgbClr val="FF0000"/>
                </a:solidFill>
              </a:rPr>
              <a:t>narednog meseca</a:t>
            </a:r>
            <a:r>
              <a:rPr lang="sr-Latn-RS" dirty="0" smtClean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RS" dirty="0" smtClean="0"/>
              <a:t>Oni ______________ (trenirati) fudbal .</a:t>
            </a:r>
          </a:p>
          <a:p>
            <a:pPr marL="457200" indent="-457200" algn="just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1473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Učimo nove reči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3000" y="381000"/>
            <a:ext cx="2819400" cy="1755215"/>
          </a:xfrm>
        </p:spPr>
      </p:pic>
      <p:sp>
        <p:nvSpPr>
          <p:cNvPr id="5" name="TextBox 4"/>
          <p:cNvSpPr txBox="1"/>
          <p:nvPr/>
        </p:nvSpPr>
        <p:spPr>
          <a:xfrm>
            <a:off x="5867400" y="1371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BOJE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54979" y="2057400"/>
            <a:ext cx="1066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54979" y="4114800"/>
            <a:ext cx="10668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54979" y="3048000"/>
            <a:ext cx="1066800" cy="6096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50933" y="5105400"/>
            <a:ext cx="1066800" cy="6096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114800" y="2516623"/>
            <a:ext cx="1066800" cy="609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114800" y="4419600"/>
            <a:ext cx="1066800" cy="6096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114800" y="3426977"/>
            <a:ext cx="1066800" cy="6096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114800" y="5334000"/>
            <a:ext cx="1066800" cy="60960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54979" y="6096000"/>
            <a:ext cx="1066800" cy="609600"/>
          </a:xfrm>
          <a:prstGeom prst="rect">
            <a:avLst/>
          </a:prstGeom>
          <a:solidFill>
            <a:srgbClr val="808080"/>
          </a:solidFill>
          <a:ln>
            <a:solidFill>
              <a:srgbClr val="8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905000" y="2177534"/>
            <a:ext cx="16859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chemeClr val="tx2"/>
                </a:solidFill>
              </a:rPr>
              <a:t>PLAVA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05000" y="3168134"/>
            <a:ext cx="16859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FF00"/>
                </a:solidFill>
              </a:rPr>
              <a:t>ŽUTA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04999" y="4234934"/>
            <a:ext cx="16859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CRVENA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05000" y="5225534"/>
            <a:ext cx="16859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00B050"/>
                </a:solidFill>
              </a:rPr>
              <a:t>ZELENA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8915" y="6239838"/>
            <a:ext cx="16859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808080"/>
                </a:solidFill>
              </a:rPr>
              <a:t>SIVA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95756" y="2636757"/>
            <a:ext cx="16859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chemeClr val="tx1"/>
                </a:solidFill>
              </a:rPr>
              <a:t>CRNA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95755" y="3536792"/>
            <a:ext cx="175276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7030A0"/>
                </a:solidFill>
              </a:rPr>
              <a:t>LJUBIČASTA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95756" y="4539734"/>
            <a:ext cx="16859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FF33CC"/>
                </a:solidFill>
              </a:rPr>
              <a:t>ROZE</a:t>
            </a:r>
            <a:endParaRPr lang="en-US" dirty="0">
              <a:solidFill>
                <a:srgbClr val="FF33CC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30146" y="5454134"/>
            <a:ext cx="201365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sr-Latn-RS" dirty="0" smtClean="0">
                <a:solidFill>
                  <a:srgbClr val="FF6600"/>
                </a:solidFill>
              </a:rPr>
              <a:t>NARANDŽASTA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62599" y="6223654"/>
            <a:ext cx="168592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 smtClean="0">
                <a:solidFill>
                  <a:srgbClr val="808080"/>
                </a:solidFill>
              </a:rPr>
              <a:t>BELA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114800" y="6103520"/>
            <a:ext cx="1066800" cy="609600"/>
          </a:xfrm>
          <a:prstGeom prst="rect">
            <a:avLst/>
          </a:prstGeom>
          <a:ln>
            <a:solidFill>
              <a:srgbClr val="80808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3755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6790" y="38100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RS" dirty="0" smtClean="0"/>
              <a:t>Učimo nove reči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3000" y="381000"/>
            <a:ext cx="2819400" cy="17552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67400" y="1371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dirty="0" smtClean="0"/>
              <a:t> BOJE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643" y="2067136"/>
            <a:ext cx="897038" cy="8949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0" y="2329934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Lopta je _____________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148" y="3518625"/>
            <a:ext cx="838200" cy="10399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24000" y="3853934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List je _____________ .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822"/>
          <a:stretch/>
        </p:blipFill>
        <p:spPr>
          <a:xfrm>
            <a:off x="234037" y="5105520"/>
            <a:ext cx="1172422" cy="115806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24000" y="549719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Sunce je _____________ .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495"/>
          <a:stretch/>
        </p:blipFill>
        <p:spPr>
          <a:xfrm>
            <a:off x="4419600" y="2742488"/>
            <a:ext cx="862013" cy="122915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181600" y="3149293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Haljina je _____________ .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6725" y="4520169"/>
            <a:ext cx="1809750" cy="112790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086475" y="4920854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/>
              <a:t>Nebo je _____________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6677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615</TotalTime>
  <Words>400</Words>
  <Application>Microsoft Office PowerPoint</Application>
  <PresentationFormat>On-screen Show (4:3)</PresentationFormat>
  <Paragraphs>131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Slide 1</vt:lpstr>
      <vt:lpstr>Futur – buduće vreme</vt:lpstr>
      <vt:lpstr>Futur – buduće vreme</vt:lpstr>
      <vt:lpstr>Futur – buduće vreme</vt:lpstr>
      <vt:lpstr>Futur – buduće vreme</vt:lpstr>
      <vt:lpstr>Futur – buduće vreme</vt:lpstr>
      <vt:lpstr>Vežbanje</vt:lpstr>
      <vt:lpstr>Učimo nove reči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Sanjica</dc:creator>
  <cp:lastModifiedBy>PC</cp:lastModifiedBy>
  <cp:revision>93</cp:revision>
  <dcterms:created xsi:type="dcterms:W3CDTF">2018-10-14T13:49:54Z</dcterms:created>
  <dcterms:modified xsi:type="dcterms:W3CDTF">2019-06-12T17:17:25Z</dcterms:modified>
</cp:coreProperties>
</file>