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6" r:id="rId3"/>
    <p:sldId id="327" r:id="rId4"/>
    <p:sldId id="329" r:id="rId5"/>
    <p:sldId id="328" r:id="rId6"/>
    <p:sldId id="322" r:id="rId7"/>
    <p:sldId id="330" r:id="rId8"/>
    <p:sldId id="331" r:id="rId9"/>
    <p:sldId id="332" r:id="rId10"/>
    <p:sldId id="334" r:id="rId11"/>
    <p:sldId id="33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08080"/>
    <a:srgbClr val="FF33CC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00" autoAdjust="0"/>
    <p:restoredTop sz="94660"/>
  </p:normalViewPr>
  <p:slideViewPr>
    <p:cSldViewPr>
      <p:cViewPr>
        <p:scale>
          <a:sx n="60" d="100"/>
          <a:sy n="60" d="100"/>
        </p:scale>
        <p:origin x="-1494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F37CC0A-BDDC-4108-952F-A8B58EC945A2}" type="datetimeFigureOut">
              <a:rPr lang="en-US" smtClean="0"/>
              <a:pPr/>
              <a:t>6/15/2019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6/15/2019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F37CC0A-BDDC-4108-952F-A8B58EC945A2}" type="datetimeFigureOut">
              <a:rPr lang="en-US" smtClean="0"/>
              <a:pPr/>
              <a:t>6/15/2019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6/15/2019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6/15/2019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6/15/2019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F37CC0A-BDDC-4108-952F-A8B58EC945A2}" type="datetimeFigureOut">
              <a:rPr lang="en-US" smtClean="0"/>
              <a:pPr/>
              <a:t>6/15/2019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6200"/>
            <a:ext cx="9144000" cy="6781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9225" y="2400637"/>
            <a:ext cx="63055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Srpski</a:t>
            </a:r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jezik</a:t>
            </a:r>
            <a:endParaRPr lang="en-US" sz="6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Obnavljanje</a:t>
            </a:r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88317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xresdefault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304800"/>
            <a:ext cx="6019800" cy="3386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1752600" y="3810000"/>
            <a:ext cx="6096000" cy="2667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rmAutofit fontScale="92500"/>
          </a:bodyPr>
          <a:lstStyle/>
          <a:p>
            <a:pPr algn="just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         21 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dvadeset jedan 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dvadeset šest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         22 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dvadeset </a:t>
            </a:r>
            <a:r>
              <a:rPr lang="sr-Latn-RS" sz="2400" smtClean="0">
                <a:latin typeface="Times New Roman" pitchFamily="18" charset="0"/>
                <a:cs typeface="Times New Roman" pitchFamily="18" charset="0"/>
              </a:rPr>
              <a:t>dva    </a:t>
            </a:r>
            <a:r>
              <a:rPr lang="sr-Cyrl-RS" sz="2400" smtClean="0"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 dvadeset sedam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         23 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dvadeset tri    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28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dvadeset osam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         24 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dvadeset četiri 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dvadeset devet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         25 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dvadeset pet    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trideset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990600"/>
            <a:ext cx="7467600" cy="4873752"/>
          </a:xfrm>
        </p:spPr>
        <p:txBody>
          <a:bodyPr/>
          <a:lstStyle/>
          <a:p>
            <a:r>
              <a:rPr lang="sr-Latn-RS" dirty="0" smtClean="0"/>
              <a:t>Ja imam ____________ godina.</a:t>
            </a:r>
          </a:p>
          <a:p>
            <a:r>
              <a:rPr lang="sr-Latn-RS" dirty="0" smtClean="0"/>
              <a:t>Stefan ima __________ (7) godina.</a:t>
            </a:r>
          </a:p>
          <a:p>
            <a:r>
              <a:rPr lang="sr-Latn-RS" dirty="0" smtClean="0"/>
              <a:t>Sara ima ______________ (15) godina.</a:t>
            </a:r>
          </a:p>
          <a:p>
            <a:r>
              <a:rPr lang="sr-Latn-RS" dirty="0" smtClean="0"/>
              <a:t>Mi se znamo _____________ (5) godina.</a:t>
            </a:r>
          </a:p>
          <a:p>
            <a:r>
              <a:rPr lang="sr-Latn-RS" dirty="0" smtClean="0"/>
              <a:t>Osnovna škola traje _________ (8) </a:t>
            </a:r>
            <a:r>
              <a:rPr lang="sr-Latn-RS" dirty="0" smtClean="0"/>
              <a:t>godina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Koliko</a:t>
            </a:r>
            <a:r>
              <a:rPr lang="en-US" dirty="0" smtClean="0"/>
              <a:t> je sati?</a:t>
            </a:r>
          </a:p>
          <a:p>
            <a:pPr>
              <a:buNone/>
            </a:pPr>
            <a:r>
              <a:rPr lang="en-US" dirty="0" smtClean="0"/>
              <a:t>__________________ (12</a:t>
            </a:r>
            <a:r>
              <a:rPr lang="sr-Latn-RS" dirty="0" smtClean="0"/>
              <a:t>:30)</a:t>
            </a:r>
            <a:endParaRPr lang="sr-Latn-RS" dirty="0" smtClean="0"/>
          </a:p>
          <a:p>
            <a:endParaRPr lang="sr-Latn-R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numer-deca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3581400"/>
            <a:ext cx="2362200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3549069"/>
              </p:ext>
            </p:extLst>
          </p:nvPr>
        </p:nvGraphicFramePr>
        <p:xfrm>
          <a:off x="1219200" y="60960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Ja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sam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Mi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smo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Ti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si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2. Vi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ste</a:t>
                      </a:r>
                      <a:endParaRPr lang="en-US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3. On/Ona</a:t>
                      </a:r>
                      <a:r>
                        <a:rPr lang="sr-Latn-RS" baseline="0" dirty="0" smtClean="0"/>
                        <a:t>/Ono 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je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3.</a:t>
                      </a:r>
                      <a:r>
                        <a:rPr lang="sr-Latn-RS" baseline="0" dirty="0" smtClean="0"/>
                        <a:t> Oni/One/Ona 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su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67400"/>
            <a:ext cx="21336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On je lep.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52800" y="5867400"/>
            <a:ext cx="21336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On</a:t>
            </a:r>
            <a:r>
              <a:rPr lang="sr-Latn-RS" dirty="0" smtClean="0">
                <a:solidFill>
                  <a:srgbClr val="FF0000"/>
                </a:solidFill>
              </a:rPr>
              <a:t>a</a:t>
            </a:r>
            <a:r>
              <a:rPr lang="sr-Latn-RS" dirty="0" smtClean="0"/>
              <a:t> je lep</a:t>
            </a:r>
            <a:r>
              <a:rPr lang="sr-Latn-RS" dirty="0" smtClean="0">
                <a:solidFill>
                  <a:srgbClr val="FF0000"/>
                </a:solidFill>
              </a:rPr>
              <a:t>a</a:t>
            </a:r>
            <a:r>
              <a:rPr lang="sr-Latn-RS" dirty="0" smtClean="0"/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91200" y="5867400"/>
            <a:ext cx="21336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On</a:t>
            </a:r>
            <a:r>
              <a:rPr lang="sr-Latn-RS" dirty="0" smtClean="0">
                <a:solidFill>
                  <a:srgbClr val="FF0000"/>
                </a:solidFill>
              </a:rPr>
              <a:t>o</a:t>
            </a:r>
            <a:r>
              <a:rPr lang="sr-Latn-RS" dirty="0" smtClean="0"/>
              <a:t> je lep</a:t>
            </a:r>
            <a:r>
              <a:rPr lang="sr-Latn-RS" dirty="0" smtClean="0">
                <a:solidFill>
                  <a:srgbClr val="FF0000"/>
                </a:solidFill>
              </a:rPr>
              <a:t>o</a:t>
            </a:r>
            <a:r>
              <a:rPr lang="sr-Latn-RS" dirty="0" smtClean="0"/>
              <a:t>.</a:t>
            </a:r>
          </a:p>
          <a:p>
            <a:pPr algn="ctr"/>
            <a:r>
              <a:rPr lang="sr-Latn-RS" dirty="0" smtClean="0"/>
              <a:t>Det</a:t>
            </a:r>
            <a:r>
              <a:rPr lang="sr-Latn-RS" dirty="0" smtClean="0">
                <a:solidFill>
                  <a:srgbClr val="FF0000"/>
                </a:solidFill>
              </a:rPr>
              <a:t>e</a:t>
            </a:r>
            <a:r>
              <a:rPr lang="sr-Latn-RS" dirty="0" smtClean="0"/>
              <a:t> je lep</a:t>
            </a:r>
            <a:r>
              <a:rPr lang="sr-Latn-RS" dirty="0" smtClean="0">
                <a:solidFill>
                  <a:srgbClr val="FF0000"/>
                </a:solidFill>
              </a:rPr>
              <a:t>o</a:t>
            </a:r>
            <a:r>
              <a:rPr lang="sr-Latn-RS" dirty="0" smtClean="0"/>
              <a:t>.</a:t>
            </a:r>
            <a:endParaRPr lang="en-US" dirty="0"/>
          </a:p>
        </p:txBody>
      </p:sp>
      <p:pic>
        <p:nvPicPr>
          <p:cNvPr id="8" name="Picture 7" descr="3556a071118b3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2514600"/>
            <a:ext cx="3129695" cy="31246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2971800"/>
            <a:ext cx="24384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400" dirty="0" smtClean="0"/>
              <a:t>Ajkul</a:t>
            </a:r>
            <a:r>
              <a:rPr lang="sr-Latn-RS" sz="2400" dirty="0" smtClean="0">
                <a:solidFill>
                  <a:srgbClr val="FF0000"/>
                </a:solidFill>
              </a:rPr>
              <a:t>a </a:t>
            </a:r>
            <a:r>
              <a:rPr lang="sr-Latn-RS" sz="2400" dirty="0" smtClean="0">
                <a:solidFill>
                  <a:schemeClr val="tx1"/>
                </a:solidFill>
              </a:rPr>
              <a:t>je plav</a:t>
            </a:r>
            <a:r>
              <a:rPr lang="sr-Latn-RS" sz="2400" dirty="0" smtClean="0">
                <a:solidFill>
                  <a:srgbClr val="FF0000"/>
                </a:solidFill>
              </a:rPr>
              <a:t>a</a:t>
            </a:r>
            <a:r>
              <a:rPr lang="sr-Latn-RS" dirty="0" smtClean="0"/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4495800"/>
            <a:ext cx="24384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400" dirty="0" smtClean="0"/>
              <a:t>Neb</a:t>
            </a:r>
            <a:r>
              <a:rPr lang="sr-Latn-RS" sz="2400" dirty="0" smtClean="0">
                <a:solidFill>
                  <a:srgbClr val="FF0000"/>
                </a:solidFill>
              </a:rPr>
              <a:t>o </a:t>
            </a:r>
            <a:r>
              <a:rPr lang="sr-Latn-RS" sz="2400" dirty="0" smtClean="0">
                <a:solidFill>
                  <a:schemeClr val="tx1"/>
                </a:solidFill>
              </a:rPr>
              <a:t>je plav</a:t>
            </a:r>
            <a:r>
              <a:rPr lang="sr-Latn-RS" sz="2400" dirty="0" smtClean="0">
                <a:solidFill>
                  <a:srgbClr val="FF0000"/>
                </a:solidFill>
              </a:rPr>
              <a:t>o</a:t>
            </a:r>
            <a:r>
              <a:rPr lang="sr-Latn-RS" dirty="0" smtClean="0"/>
              <a:t>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1447800"/>
            <a:ext cx="24384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sz="2400" dirty="0" smtClean="0">
                <a:solidFill>
                  <a:schemeClr val="tx1"/>
                </a:solidFill>
              </a:rPr>
              <a:t>Cvet</a:t>
            </a:r>
            <a:r>
              <a:rPr lang="sr-Latn-RS" sz="2400" dirty="0" smtClean="0">
                <a:solidFill>
                  <a:srgbClr val="FF0000"/>
                </a:solidFill>
              </a:rPr>
              <a:t> </a:t>
            </a:r>
            <a:r>
              <a:rPr lang="sr-Latn-RS" sz="2400" dirty="0" smtClean="0">
                <a:solidFill>
                  <a:schemeClr val="tx1"/>
                </a:solidFill>
              </a:rPr>
              <a:t>je plav</a:t>
            </a:r>
            <a:r>
              <a:rPr lang="sr-Latn-RS" dirty="0" smtClean="0"/>
              <a:t>.</a:t>
            </a:r>
            <a:endParaRPr lang="en-US" dirty="0"/>
          </a:p>
        </p:txBody>
      </p:sp>
      <p:pic>
        <p:nvPicPr>
          <p:cNvPr id="9" name="Picture 8" descr="download.jpg"/>
          <p:cNvPicPr>
            <a:picLocks noChangeAspect="1"/>
          </p:cNvPicPr>
          <p:nvPr/>
        </p:nvPicPr>
        <p:blipFill>
          <a:blip r:embed="rId2"/>
          <a:srcRect b="7819"/>
          <a:stretch>
            <a:fillRect/>
          </a:stretch>
        </p:blipFill>
        <p:spPr>
          <a:xfrm>
            <a:off x="4419600" y="2590800"/>
            <a:ext cx="1485900" cy="1600200"/>
          </a:xfrm>
          <a:prstGeom prst="rect">
            <a:avLst/>
          </a:prstGeom>
        </p:spPr>
      </p:pic>
      <p:pic>
        <p:nvPicPr>
          <p:cNvPr id="10" name="Picture 9" descr="download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4648200"/>
            <a:ext cx="2324100" cy="1301496"/>
          </a:xfrm>
          <a:prstGeom prst="rect">
            <a:avLst/>
          </a:prstGeom>
        </p:spPr>
      </p:pic>
      <p:pic>
        <p:nvPicPr>
          <p:cNvPr id="11" name="Picture 10" descr="download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838200"/>
            <a:ext cx="1539437" cy="1638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1600200"/>
            <a:ext cx="2438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Latn-RS" dirty="0" smtClean="0"/>
              <a:t>Haljina je __________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3886200"/>
            <a:ext cx="2438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Latn-RS" dirty="0" smtClean="0"/>
              <a:t>Ranac je __________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5791200"/>
            <a:ext cx="2438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Latn-RS" dirty="0" smtClean="0"/>
              <a:t>Olovka je __________ </a:t>
            </a:r>
            <a:endParaRPr lang="en-US" dirty="0"/>
          </a:p>
        </p:txBody>
      </p:sp>
      <p:pic>
        <p:nvPicPr>
          <p:cNvPr id="9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3000" y="381000"/>
            <a:ext cx="2819400" cy="1755215"/>
          </a:xfrm>
        </p:spPr>
      </p:pic>
      <p:sp>
        <p:nvSpPr>
          <p:cNvPr id="10" name="TextBox 9"/>
          <p:cNvSpPr txBox="1"/>
          <p:nvPr/>
        </p:nvSpPr>
        <p:spPr>
          <a:xfrm>
            <a:off x="5943600" y="1447800"/>
            <a:ext cx="914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BOJE</a:t>
            </a:r>
            <a:endParaRPr lang="en-US" dirty="0"/>
          </a:p>
        </p:txBody>
      </p:sp>
      <p:pic>
        <p:nvPicPr>
          <p:cNvPr id="11" name="Picture 10" descr="download.png"/>
          <p:cNvPicPr>
            <a:picLocks noChangeAspect="1"/>
          </p:cNvPicPr>
          <p:nvPr/>
        </p:nvPicPr>
        <p:blipFill>
          <a:blip r:embed="rId3"/>
          <a:srcRect b="6522"/>
          <a:stretch>
            <a:fillRect/>
          </a:stretch>
        </p:blipFill>
        <p:spPr>
          <a:xfrm>
            <a:off x="3200400" y="1143000"/>
            <a:ext cx="1256635" cy="1771650"/>
          </a:xfrm>
          <a:prstGeom prst="rect">
            <a:avLst/>
          </a:prstGeom>
        </p:spPr>
      </p:pic>
      <p:pic>
        <p:nvPicPr>
          <p:cNvPr id="12" name="Picture 11" descr="63194170-vector-single-cartoon-backpack-on-white-backgroun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0400" y="3124200"/>
            <a:ext cx="1600200" cy="1600200"/>
          </a:xfrm>
          <a:prstGeom prst="rect">
            <a:avLst/>
          </a:prstGeom>
        </p:spPr>
      </p:pic>
      <p:pic>
        <p:nvPicPr>
          <p:cNvPr id="13" name="Picture 12" descr="download (1).png"/>
          <p:cNvPicPr>
            <a:picLocks noChangeAspect="1"/>
          </p:cNvPicPr>
          <p:nvPr/>
        </p:nvPicPr>
        <p:blipFill>
          <a:blip r:embed="rId5"/>
          <a:srcRect b="8798"/>
          <a:stretch>
            <a:fillRect/>
          </a:stretch>
        </p:blipFill>
        <p:spPr>
          <a:xfrm>
            <a:off x="3429000" y="5181600"/>
            <a:ext cx="1371600" cy="13493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1600200"/>
            <a:ext cx="2438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Latn-RS" dirty="0" smtClean="0"/>
              <a:t>Dres je __________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3886200"/>
            <a:ext cx="2438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Latn-RS" dirty="0" smtClean="0"/>
              <a:t>Polje je __________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5791200"/>
            <a:ext cx="2438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Latn-RS" dirty="0" smtClean="0"/>
              <a:t>Sveska je __________ </a:t>
            </a:r>
            <a:endParaRPr lang="en-US" dirty="0"/>
          </a:p>
        </p:txBody>
      </p:sp>
      <p:pic>
        <p:nvPicPr>
          <p:cNvPr id="9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3000" y="381000"/>
            <a:ext cx="2819400" cy="1755215"/>
          </a:xfrm>
        </p:spPr>
      </p:pic>
      <p:sp>
        <p:nvSpPr>
          <p:cNvPr id="10" name="TextBox 9"/>
          <p:cNvSpPr txBox="1"/>
          <p:nvPr/>
        </p:nvSpPr>
        <p:spPr>
          <a:xfrm>
            <a:off x="5943600" y="1447800"/>
            <a:ext cx="914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BOJE</a:t>
            </a:r>
            <a:endParaRPr lang="en-US" dirty="0"/>
          </a:p>
        </p:txBody>
      </p:sp>
      <p:pic>
        <p:nvPicPr>
          <p:cNvPr id="14" name="Picture 13" descr="happy-boy-wearing-red-soccer-jersey-his-arm-crossed-his-left-foot-soccer-ball-cartoon-vector-boy-red-soccer-100170154.jpg"/>
          <p:cNvPicPr>
            <a:picLocks noChangeAspect="1"/>
          </p:cNvPicPr>
          <p:nvPr/>
        </p:nvPicPr>
        <p:blipFill>
          <a:blip r:embed="rId3" cstate="print"/>
          <a:srcRect b="10432"/>
          <a:stretch>
            <a:fillRect/>
          </a:stretch>
        </p:blipFill>
        <p:spPr>
          <a:xfrm>
            <a:off x="3048000" y="1295400"/>
            <a:ext cx="1750458" cy="1676400"/>
          </a:xfrm>
          <a:prstGeom prst="rect">
            <a:avLst/>
          </a:prstGeom>
        </p:spPr>
      </p:pic>
      <p:pic>
        <p:nvPicPr>
          <p:cNvPr id="15" name="Picture 14" descr="723052-bigthumbnai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00" y="3200400"/>
            <a:ext cx="2209800" cy="1659805"/>
          </a:xfrm>
          <a:prstGeom prst="rect">
            <a:avLst/>
          </a:prstGeom>
        </p:spPr>
      </p:pic>
      <p:pic>
        <p:nvPicPr>
          <p:cNvPr id="16" name="Picture 15" descr="download (3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800" y="5024437"/>
            <a:ext cx="1452563" cy="145256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Vežbanje – Sadašnje vreme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Mi _____________ (igra) tenis.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Ja  ______________ (vozi) bicikl.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Sara ______________ (putuje) u Srbiju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Mama i tata ____________ (čita) knjigu.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Ti__________ (gleda) fudbalski meč.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Vi ______________ (trči) brzo .</a:t>
            </a:r>
          </a:p>
          <a:p>
            <a:pPr marL="457200" indent="-457200" algn="just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11473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Vežbanje – Buduće vreme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Mi _____________ (svirati) klavir sutra.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Stefan ______________ (krenuti) u školu ove jeseni.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Sara ______________ (nositi) haljinu na rođendanu.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Mama i tata ____________ (gledati) TV večeras.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 Vi __________ (kupiti) novi auto.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Ja ______________ (čitati) knjigu.</a:t>
            </a:r>
          </a:p>
          <a:p>
            <a:pPr marL="457200" indent="-457200" algn="just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11473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Naučimo nove reči</a:t>
            </a:r>
            <a:endParaRPr lang="en-US" dirty="0"/>
          </a:p>
        </p:txBody>
      </p:sp>
      <p:pic>
        <p:nvPicPr>
          <p:cNvPr id="4" name="Picture 3" descr="numer-decal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524000"/>
            <a:ext cx="4191000" cy="4191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181600" y="1219200"/>
            <a:ext cx="3352800" cy="4800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0 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nula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1 – ј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edan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2 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dv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algn="ctr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3 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tri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4 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četiri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5 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pet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6 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šest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7 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sedam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8 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osam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9 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devet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10 –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deset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Naučimo nove reči</a:t>
            </a:r>
            <a:endParaRPr lang="en-US" dirty="0"/>
          </a:p>
        </p:txBody>
      </p:sp>
      <p:pic>
        <p:nvPicPr>
          <p:cNvPr id="6" name="Picture 5" descr="maxres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447800"/>
            <a:ext cx="4800600" cy="270033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524000" y="4114800"/>
            <a:ext cx="6248400" cy="2438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11 –  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jedanaest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        16 – 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šesnaest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  12 –  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dvanaest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         17 – 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sedamnaest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 13 –  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trinasest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         18 – 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osamnaest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  14 –  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četrnaest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       19 – 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devetnaest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15 –  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petnaest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         20 – 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dvadeset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654</TotalTime>
  <Words>351</Words>
  <Application>Microsoft Office PowerPoint</Application>
  <PresentationFormat>On-screen Show (4:3)</PresentationFormat>
  <Paragraphs>69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Oriel</vt:lpstr>
      <vt:lpstr>Slide 1</vt:lpstr>
      <vt:lpstr>Slide 2</vt:lpstr>
      <vt:lpstr>Slide 3</vt:lpstr>
      <vt:lpstr>Slide 4</vt:lpstr>
      <vt:lpstr>Slide 5</vt:lpstr>
      <vt:lpstr>Vežbanje – Sadašnje vreme</vt:lpstr>
      <vt:lpstr>Vežbanje – Buduće vreme</vt:lpstr>
      <vt:lpstr>Naučimo nove reči</vt:lpstr>
      <vt:lpstr>Naučimo nove reči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Sanjica</dc:creator>
  <cp:lastModifiedBy>PC</cp:lastModifiedBy>
  <cp:revision>107</cp:revision>
  <dcterms:created xsi:type="dcterms:W3CDTF">2018-10-14T13:49:54Z</dcterms:created>
  <dcterms:modified xsi:type="dcterms:W3CDTF">2019-06-15T08:59:10Z</dcterms:modified>
</cp:coreProperties>
</file>