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55" r:id="rId3"/>
    <p:sldId id="340" r:id="rId4"/>
    <p:sldId id="345" r:id="rId5"/>
    <p:sldId id="343" r:id="rId6"/>
    <p:sldId id="342" r:id="rId7"/>
    <p:sldId id="347" r:id="rId8"/>
    <p:sldId id="356" r:id="rId9"/>
    <p:sldId id="350" r:id="rId10"/>
    <p:sldId id="351" r:id="rId11"/>
    <p:sldId id="352" r:id="rId12"/>
    <p:sldId id="354" r:id="rId13"/>
    <p:sldId id="35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080"/>
    <a:srgbClr val="FF33CC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>
        <p:scale>
          <a:sx n="118" d="100"/>
          <a:sy n="118" d="100"/>
        </p:scale>
        <p:origin x="-1434" y="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F37CC0A-BDDC-4108-952F-A8B58EC945A2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F37CC0A-BDDC-4108-952F-A8B58EC945A2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F37CC0A-BDDC-4108-952F-A8B58EC945A2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F37CC0A-BDDC-4108-952F-A8B58EC945A2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F37CC0A-BDDC-4108-952F-A8B58EC945A2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F37CC0A-BDDC-4108-952F-A8B58EC945A2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F37CC0A-BDDC-4108-952F-A8B58EC945A2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7" Type="http://schemas.openxmlformats.org/officeDocument/2006/relationships/image" Target="../media/image3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"/>
            <a:ext cx="9144000" cy="6781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19225" y="2057400"/>
            <a:ext cx="630555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i="1" dirty="0" err="1" smtClean="0">
                <a:latin typeface="Times New Roman" pitchFamily="18" charset="0"/>
                <a:cs typeface="Times New Roman" pitchFamily="18" charset="0"/>
              </a:rPr>
              <a:t>Srpski</a:t>
            </a:r>
            <a:r>
              <a:rPr lang="en-US" sz="6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i="1" dirty="0" err="1" smtClean="0">
                <a:latin typeface="Times New Roman" pitchFamily="18" charset="0"/>
                <a:cs typeface="Times New Roman" pitchFamily="18" charset="0"/>
              </a:rPr>
              <a:t>jezik</a:t>
            </a:r>
            <a:endParaRPr lang="en-US" sz="66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66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6600" i="1" dirty="0" err="1" smtClean="0">
                <a:latin typeface="Times New Roman" pitchFamily="18" charset="0"/>
                <a:cs typeface="Times New Roman" pitchFamily="18" charset="0"/>
              </a:rPr>
              <a:t>Obroci</a:t>
            </a:r>
            <a:r>
              <a:rPr lang="en-US" sz="66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r-Latn-RS" sz="6600" i="1" dirty="0" smtClean="0">
                <a:latin typeface="Times New Roman" pitchFamily="18" charset="0"/>
                <a:cs typeface="Times New Roman" pitchFamily="18" charset="0"/>
              </a:rPr>
              <a:t>povrće i voće</a:t>
            </a:r>
            <a:r>
              <a:rPr lang="en-US" sz="6600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8317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990600"/>
            <a:ext cx="1209105" cy="113731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51"/>
          <a:stretch/>
        </p:blipFill>
        <p:spPr>
          <a:xfrm>
            <a:off x="914400" y="2895600"/>
            <a:ext cx="1140778" cy="12013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495801"/>
            <a:ext cx="1676400" cy="1676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64"/>
          <a:stretch/>
        </p:blipFill>
        <p:spPr>
          <a:xfrm>
            <a:off x="5107315" y="2895600"/>
            <a:ext cx="1000774" cy="142572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59"/>
          <a:stretch/>
        </p:blipFill>
        <p:spPr>
          <a:xfrm>
            <a:off x="4865832" y="1140157"/>
            <a:ext cx="1315427" cy="10611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38"/>
          <a:stretch/>
        </p:blipFill>
        <p:spPr>
          <a:xfrm>
            <a:off x="5158971" y="4876800"/>
            <a:ext cx="966696" cy="137159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438400" y="1404014"/>
            <a:ext cx="1676400" cy="533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dirty="0" smtClean="0"/>
              <a:t>PARADAJZ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438400" y="3383513"/>
            <a:ext cx="1676400" cy="533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dirty="0" smtClean="0"/>
              <a:t>KRASTAVAC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2438400" y="5463977"/>
            <a:ext cx="1676400" cy="533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dirty="0" smtClean="0"/>
              <a:t>KROMPIR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6477000" y="1408106"/>
            <a:ext cx="1676400" cy="533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dirty="0" smtClean="0"/>
              <a:t>PASULJ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6334715" y="3383513"/>
            <a:ext cx="1676400" cy="533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dirty="0" smtClean="0"/>
              <a:t>ŠARGAREPA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324600" y="5463977"/>
            <a:ext cx="1676400" cy="533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dirty="0" smtClean="0"/>
              <a:t>PAPRIKA</a:t>
            </a:r>
            <a:endParaRPr lang="sr-Cyrl-RS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3505200" y="216666"/>
            <a:ext cx="1828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POVRĆE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46079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Obnavljane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RS" dirty="0" smtClean="0"/>
              <a:t>Doručak je _____ stolu.</a:t>
            </a:r>
          </a:p>
          <a:p>
            <a:endParaRPr lang="sr-Latn-RS" dirty="0"/>
          </a:p>
          <a:p>
            <a:pPr marL="0" indent="0">
              <a:buNone/>
            </a:pPr>
            <a:endParaRPr lang="sr-Latn-RS" dirty="0" smtClean="0"/>
          </a:p>
          <a:p>
            <a:pPr marL="0" indent="0">
              <a:buNone/>
            </a:pPr>
            <a:endParaRPr lang="sr-Latn-RS" dirty="0" smtClean="0"/>
          </a:p>
          <a:p>
            <a:r>
              <a:rPr lang="sr-Latn-RS" dirty="0" smtClean="0"/>
              <a:t>Mleko je ____ čaši.</a:t>
            </a:r>
          </a:p>
          <a:p>
            <a:endParaRPr lang="sr-Latn-RS" dirty="0"/>
          </a:p>
          <a:p>
            <a:endParaRPr lang="sr-Latn-RS" dirty="0" smtClean="0"/>
          </a:p>
          <a:p>
            <a:endParaRPr lang="sr-Latn-RS" dirty="0"/>
          </a:p>
          <a:p>
            <a:endParaRPr lang="sr-Latn-RS" dirty="0" smtClean="0"/>
          </a:p>
          <a:p>
            <a:r>
              <a:rPr lang="sr-Latn-RS" dirty="0" smtClean="0"/>
              <a:t>Pire je ____ piletine.</a:t>
            </a:r>
          </a:p>
          <a:p>
            <a:endParaRPr lang="sr-Latn-R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24"/>
          <a:stretch/>
        </p:blipFill>
        <p:spPr>
          <a:xfrm>
            <a:off x="4876800" y="914400"/>
            <a:ext cx="2468047" cy="16105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2895601"/>
            <a:ext cx="2315646" cy="15437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82" t="31395" r="1982" b="19255"/>
          <a:stretch/>
        </p:blipFill>
        <p:spPr>
          <a:xfrm>
            <a:off x="5029200" y="4648200"/>
            <a:ext cx="2449285" cy="1768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06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Obnavljane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RS" dirty="0" smtClean="0"/>
              <a:t>Lampa je _____ stola.</a:t>
            </a:r>
          </a:p>
          <a:p>
            <a:endParaRPr lang="sr-Latn-RS" dirty="0"/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endParaRPr lang="sr-Latn-RS" dirty="0" smtClean="0"/>
          </a:p>
          <a:p>
            <a:pPr marL="0" indent="0">
              <a:buNone/>
            </a:pPr>
            <a:endParaRPr lang="sr-Latn-RS" dirty="0" smtClean="0"/>
          </a:p>
          <a:p>
            <a:r>
              <a:rPr lang="sr-Latn-RS" dirty="0" smtClean="0"/>
              <a:t>Putujemo ___ Francuske ___ Srbije.</a:t>
            </a:r>
          </a:p>
          <a:p>
            <a:endParaRPr lang="sr-Latn-RS" dirty="0" smtClean="0"/>
          </a:p>
          <a:p>
            <a:endParaRPr lang="sr-Latn-RS" dirty="0"/>
          </a:p>
          <a:p>
            <a:endParaRPr lang="sr-Latn-RS" dirty="0" smtClean="0"/>
          </a:p>
          <a:p>
            <a:endParaRPr lang="sr-Latn-RS" dirty="0"/>
          </a:p>
          <a:p>
            <a:pPr marL="0" indent="0">
              <a:buNone/>
            </a:pPr>
            <a:endParaRPr lang="sr-Latn-RS" dirty="0" smtClean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36"/>
          <a:stretch/>
        </p:blipFill>
        <p:spPr>
          <a:xfrm>
            <a:off x="5029200" y="1066800"/>
            <a:ext cx="1500660" cy="1905000"/>
          </a:xfrm>
          <a:prstGeom prst="rect">
            <a:avLst/>
          </a:prstGeom>
        </p:spPr>
      </p:pic>
      <p:cxnSp>
        <p:nvCxnSpPr>
          <p:cNvPr id="9" name="Elbow Connector 8"/>
          <p:cNvCxnSpPr/>
          <p:nvPr/>
        </p:nvCxnSpPr>
        <p:spPr>
          <a:xfrm>
            <a:off x="6019800" y="1524000"/>
            <a:ext cx="1447800" cy="22860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086600" y="1567934"/>
            <a:ext cx="141408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lampa</a:t>
            </a:r>
            <a:endParaRPr lang="sr-Latn-R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4495800"/>
            <a:ext cx="2859186" cy="1905000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>
            <a:off x="3276600" y="5029200"/>
            <a:ext cx="1371600" cy="304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442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Obnavljanje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53400" cy="4873752"/>
          </a:xfrm>
        </p:spPr>
        <p:txBody>
          <a:bodyPr/>
          <a:lstStyle/>
          <a:p>
            <a:r>
              <a:rPr lang="sr-Latn-RS" dirty="0" smtClean="0"/>
              <a:t>Mi __________ (imati) za večeru salatu od paradajza, krastavca, šargarepe i sira.</a:t>
            </a:r>
          </a:p>
          <a:p>
            <a:r>
              <a:rPr lang="sr-Latn-RS" dirty="0" smtClean="0"/>
              <a:t>Za doručak Marko _________ (jesti) pahuljice i jogurt.</a:t>
            </a:r>
          </a:p>
          <a:p>
            <a:r>
              <a:rPr lang="sr-Latn-RS" dirty="0" smtClean="0"/>
              <a:t>Mama i baka _______ (napraviti) džem od jagoda i malina.</a:t>
            </a:r>
          </a:p>
          <a:p>
            <a:pPr>
              <a:buFont typeface="Wingdings" pitchFamily="2" charset="2"/>
              <a:buChar char="v"/>
            </a:pPr>
            <a:r>
              <a:rPr lang="sr-Latn-RS" dirty="0" smtClean="0"/>
              <a:t>Ja _______ (pravi) pire od krompira.</a:t>
            </a:r>
          </a:p>
          <a:p>
            <a:pPr>
              <a:buFont typeface="Wingdings" pitchFamily="2" charset="2"/>
              <a:buChar char="v"/>
            </a:pPr>
            <a:r>
              <a:rPr lang="sr-Latn-RS" dirty="0" smtClean="0"/>
              <a:t>Vi _________ (jede) lubenicu.</a:t>
            </a:r>
          </a:p>
          <a:p>
            <a:pPr>
              <a:buFont typeface="Wingdings" pitchFamily="2" charset="2"/>
              <a:buChar char="v"/>
            </a:pPr>
            <a:r>
              <a:rPr lang="sr-Latn-RS" dirty="0" smtClean="0"/>
              <a:t>Ti _________ (kupuje) paradajz na pijaci.</a:t>
            </a:r>
            <a:endParaRPr lang="sr-Latn-R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506" y="381000"/>
            <a:ext cx="1714500" cy="1143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750" y="5410200"/>
            <a:ext cx="1219200" cy="1219200"/>
          </a:xfrm>
          <a:prstGeom prst="rect">
            <a:avLst/>
          </a:prstGeom>
        </p:spPr>
      </p:pic>
      <p:cxnSp>
        <p:nvCxnSpPr>
          <p:cNvPr id="9" name="Elbow Connector 8"/>
          <p:cNvCxnSpPr/>
          <p:nvPr/>
        </p:nvCxnSpPr>
        <p:spPr>
          <a:xfrm rot="16200000" flipH="1">
            <a:off x="5943600" y="4953000"/>
            <a:ext cx="609600" cy="45720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775" y="5410200"/>
            <a:ext cx="2031271" cy="135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110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Moj pas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07" t="20809" r="33655" b="30968"/>
          <a:stretch/>
        </p:blipFill>
        <p:spPr>
          <a:xfrm>
            <a:off x="762000" y="1828800"/>
            <a:ext cx="2249586" cy="225767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3" t="14458" r="29204" b="9082"/>
          <a:stretch/>
        </p:blipFill>
        <p:spPr>
          <a:xfrm>
            <a:off x="3581400" y="838200"/>
            <a:ext cx="2950634" cy="2590800"/>
          </a:xfrm>
          <a:prstGeom prst="rect">
            <a:avLst/>
          </a:prstGeom>
        </p:spPr>
      </p:pic>
      <p:sp>
        <p:nvSpPr>
          <p:cNvPr id="6" name="Horizontal Scroll 5"/>
          <p:cNvSpPr/>
          <p:nvPr/>
        </p:nvSpPr>
        <p:spPr>
          <a:xfrm>
            <a:off x="533400" y="4648200"/>
            <a:ext cx="2438400" cy="1371600"/>
          </a:xfrm>
          <a:prstGeom prst="horizont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dirty="0" smtClean="0"/>
              <a:t>BELA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3581400"/>
            <a:ext cx="42291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96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О</a:t>
            </a:r>
            <a:r>
              <a:rPr lang="sr-Latn-RS" dirty="0" smtClean="0"/>
              <a:t>broci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05200" y="914400"/>
            <a:ext cx="1828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DORUČAK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958" y="1872329"/>
            <a:ext cx="1706880" cy="17068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0" y="1926579"/>
            <a:ext cx="2552700" cy="1790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84"/>
          <a:stretch/>
        </p:blipFill>
        <p:spPr>
          <a:xfrm>
            <a:off x="1066800" y="1905000"/>
            <a:ext cx="1572962" cy="1676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66800" y="4038600"/>
            <a:ext cx="1828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DŽEM</a:t>
            </a:r>
            <a:endParaRPr lang="sr-Latn-RS" dirty="0"/>
          </a:p>
        </p:txBody>
      </p:sp>
      <p:sp>
        <p:nvSpPr>
          <p:cNvPr id="9" name="TextBox 8"/>
          <p:cNvSpPr txBox="1"/>
          <p:nvPr/>
        </p:nvSpPr>
        <p:spPr>
          <a:xfrm>
            <a:off x="3657600" y="4038600"/>
            <a:ext cx="1828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HLEB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019800" y="4043218"/>
            <a:ext cx="1828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MLEKO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4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О</a:t>
            </a:r>
            <a:r>
              <a:rPr lang="sr-Latn-RS" dirty="0" smtClean="0"/>
              <a:t>broci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05200" y="1143000"/>
            <a:ext cx="1828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DORUČAK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66800" y="4038600"/>
            <a:ext cx="1828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JAJA NA OKO</a:t>
            </a:r>
            <a:endParaRPr lang="sr-Latn-RS" dirty="0"/>
          </a:p>
        </p:txBody>
      </p:sp>
      <p:sp>
        <p:nvSpPr>
          <p:cNvPr id="9" name="TextBox 8"/>
          <p:cNvSpPr txBox="1"/>
          <p:nvPr/>
        </p:nvSpPr>
        <p:spPr>
          <a:xfrm>
            <a:off x="3622535" y="4038600"/>
            <a:ext cx="1828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KOBASICE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019800" y="4043218"/>
            <a:ext cx="1828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SIR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2" y="2114719"/>
            <a:ext cx="1994095" cy="17068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203" y="1948158"/>
            <a:ext cx="2460794" cy="16416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1948158"/>
            <a:ext cx="1641613" cy="1641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78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О</a:t>
            </a:r>
            <a:r>
              <a:rPr lang="sr-Latn-RS" dirty="0" smtClean="0"/>
              <a:t>broci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622535" y="914400"/>
            <a:ext cx="1828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DORUČAK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66800" y="4038600"/>
            <a:ext cx="1828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OMLET</a:t>
            </a:r>
            <a:endParaRPr lang="sr-Latn-RS" dirty="0"/>
          </a:p>
        </p:txBody>
      </p:sp>
      <p:sp>
        <p:nvSpPr>
          <p:cNvPr id="9" name="TextBox 8"/>
          <p:cNvSpPr txBox="1"/>
          <p:nvPr/>
        </p:nvSpPr>
        <p:spPr>
          <a:xfrm>
            <a:off x="3622535" y="4038600"/>
            <a:ext cx="1828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PAHULJICE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019800" y="4043218"/>
            <a:ext cx="1828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JOGURT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04"/>
          <a:stretch/>
        </p:blipFill>
        <p:spPr>
          <a:xfrm>
            <a:off x="790576" y="2286000"/>
            <a:ext cx="2285600" cy="121785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088" y="2171025"/>
            <a:ext cx="1933575" cy="14478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25"/>
          <a:stretch/>
        </p:blipFill>
        <p:spPr>
          <a:xfrm>
            <a:off x="6096000" y="1790025"/>
            <a:ext cx="2066925" cy="1948495"/>
          </a:xfrm>
          <a:prstGeom prst="rect">
            <a:avLst/>
          </a:prstGeom>
        </p:spPr>
      </p:pic>
      <p:sp>
        <p:nvSpPr>
          <p:cNvPr id="1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5410200"/>
            <a:ext cx="7467600" cy="1219200"/>
          </a:xfrm>
        </p:spPr>
        <p:txBody>
          <a:bodyPr/>
          <a:lstStyle/>
          <a:p>
            <a:r>
              <a:rPr lang="sr-Latn-RS" dirty="0" smtClean="0"/>
              <a:t>Valentina, šta voli</a:t>
            </a:r>
            <a:r>
              <a:rPr lang="sr-Latn-RS" dirty="0" smtClean="0">
                <a:solidFill>
                  <a:srgbClr val="FF0000"/>
                </a:solidFill>
              </a:rPr>
              <a:t>š</a:t>
            </a:r>
            <a:r>
              <a:rPr lang="sr-Latn-RS" dirty="0" smtClean="0"/>
              <a:t> da jede</a:t>
            </a:r>
            <a:r>
              <a:rPr lang="sr-Latn-RS" dirty="0" smtClean="0">
                <a:solidFill>
                  <a:srgbClr val="FF0000"/>
                </a:solidFill>
              </a:rPr>
              <a:t>š</a:t>
            </a:r>
            <a:r>
              <a:rPr lang="sr-Latn-RS" dirty="0" smtClean="0"/>
              <a:t> za doručak?</a:t>
            </a:r>
          </a:p>
          <a:p>
            <a:r>
              <a:rPr lang="sr-Latn-RS" dirty="0" smtClean="0"/>
              <a:t>Ja voli</a:t>
            </a:r>
            <a:r>
              <a:rPr lang="sr-Latn-RS" dirty="0" smtClean="0">
                <a:solidFill>
                  <a:srgbClr val="FF0000"/>
                </a:solidFill>
              </a:rPr>
              <a:t>m</a:t>
            </a:r>
            <a:r>
              <a:rPr lang="sr-Latn-RS" dirty="0" smtClean="0"/>
              <a:t> da jede</a:t>
            </a:r>
            <a:r>
              <a:rPr lang="sr-Latn-RS" dirty="0" smtClean="0">
                <a:solidFill>
                  <a:srgbClr val="FF0000"/>
                </a:solidFill>
              </a:rPr>
              <a:t>m</a:t>
            </a:r>
            <a:r>
              <a:rPr lang="sr-Latn-RS" dirty="0" smtClean="0"/>
              <a:t> _________________________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29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О</a:t>
            </a:r>
            <a:r>
              <a:rPr lang="sr-Latn-RS" dirty="0" smtClean="0"/>
              <a:t>broci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05200" y="914400"/>
            <a:ext cx="1828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RUČAK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66800" y="4038600"/>
            <a:ext cx="1828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PILETINA</a:t>
            </a:r>
            <a:endParaRPr lang="sr-Latn-RS" dirty="0"/>
          </a:p>
        </p:txBody>
      </p:sp>
      <p:sp>
        <p:nvSpPr>
          <p:cNvPr id="9" name="TextBox 8"/>
          <p:cNvSpPr txBox="1"/>
          <p:nvPr/>
        </p:nvSpPr>
        <p:spPr>
          <a:xfrm>
            <a:off x="3622535" y="4038600"/>
            <a:ext cx="1828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PIRE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019800" y="4043218"/>
            <a:ext cx="1828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SUPA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41" r="15865" b="7420"/>
          <a:stretch/>
        </p:blipFill>
        <p:spPr>
          <a:xfrm>
            <a:off x="944745" y="2057400"/>
            <a:ext cx="2072910" cy="16507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2209800"/>
            <a:ext cx="2526132" cy="142410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503" y="2135532"/>
            <a:ext cx="2294194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1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О</a:t>
            </a:r>
            <a:r>
              <a:rPr lang="sr-Latn-RS" dirty="0" smtClean="0"/>
              <a:t>broci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60749" y="990600"/>
            <a:ext cx="1828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RUČAK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66800" y="4038600"/>
            <a:ext cx="18288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PUNJENE PAPRIKE</a:t>
            </a:r>
            <a:endParaRPr lang="sr-Latn-RS" dirty="0"/>
          </a:p>
        </p:txBody>
      </p:sp>
      <p:sp>
        <p:nvSpPr>
          <p:cNvPr id="9" name="TextBox 8"/>
          <p:cNvSpPr txBox="1"/>
          <p:nvPr/>
        </p:nvSpPr>
        <p:spPr>
          <a:xfrm>
            <a:off x="3622535" y="4038600"/>
            <a:ext cx="1828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SARMA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019800" y="4043218"/>
            <a:ext cx="1828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RIBA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5410200"/>
            <a:ext cx="7467600" cy="1219200"/>
          </a:xfrm>
        </p:spPr>
        <p:txBody>
          <a:bodyPr/>
          <a:lstStyle/>
          <a:p>
            <a:r>
              <a:rPr lang="sr-Latn-RS" dirty="0" smtClean="0"/>
              <a:t>Valentina, šta voli</a:t>
            </a:r>
            <a:r>
              <a:rPr lang="sr-Latn-RS" dirty="0" smtClean="0">
                <a:solidFill>
                  <a:srgbClr val="FF0000"/>
                </a:solidFill>
              </a:rPr>
              <a:t>š</a:t>
            </a:r>
            <a:r>
              <a:rPr lang="sr-Latn-RS" dirty="0" smtClean="0"/>
              <a:t> da jede</a:t>
            </a:r>
            <a:r>
              <a:rPr lang="sr-Latn-RS" dirty="0" smtClean="0">
                <a:solidFill>
                  <a:srgbClr val="FF0000"/>
                </a:solidFill>
              </a:rPr>
              <a:t>š</a:t>
            </a:r>
            <a:r>
              <a:rPr lang="sr-Latn-RS" dirty="0" smtClean="0"/>
              <a:t> za ručak?</a:t>
            </a:r>
          </a:p>
          <a:p>
            <a:r>
              <a:rPr lang="sr-Latn-RS" dirty="0" smtClean="0"/>
              <a:t>Ja voli</a:t>
            </a:r>
            <a:r>
              <a:rPr lang="sr-Latn-RS" dirty="0" smtClean="0">
                <a:solidFill>
                  <a:srgbClr val="FF0000"/>
                </a:solidFill>
              </a:rPr>
              <a:t>m</a:t>
            </a:r>
            <a:r>
              <a:rPr lang="sr-Latn-RS" dirty="0" smtClean="0"/>
              <a:t> da jede</a:t>
            </a:r>
            <a:r>
              <a:rPr lang="sr-Latn-RS" dirty="0" smtClean="0">
                <a:solidFill>
                  <a:srgbClr val="FF0000"/>
                </a:solidFill>
              </a:rPr>
              <a:t>m</a:t>
            </a:r>
            <a:r>
              <a:rPr lang="sr-Latn-RS" dirty="0" smtClean="0"/>
              <a:t> _________________________ .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802" y="2081901"/>
            <a:ext cx="2135997" cy="160199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80" y="2133600"/>
            <a:ext cx="2438239" cy="16225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660" y="2274199"/>
            <a:ext cx="211455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27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О</a:t>
            </a:r>
            <a:r>
              <a:rPr lang="sr-Latn-RS" dirty="0" smtClean="0"/>
              <a:t>broci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60749" y="990600"/>
            <a:ext cx="1828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VE</a:t>
            </a:r>
            <a:r>
              <a:rPr lang="sr-Latn-RS" dirty="0" smtClean="0"/>
              <a:t>ČERA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66800" y="4038600"/>
            <a:ext cx="1828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ŠPAGETE</a:t>
            </a:r>
            <a:endParaRPr lang="sr-Latn-RS" dirty="0"/>
          </a:p>
        </p:txBody>
      </p:sp>
      <p:sp>
        <p:nvSpPr>
          <p:cNvPr id="9" name="TextBox 8"/>
          <p:cNvSpPr txBox="1"/>
          <p:nvPr/>
        </p:nvSpPr>
        <p:spPr>
          <a:xfrm>
            <a:off x="3622535" y="4038600"/>
            <a:ext cx="1828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POMFRIT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019800" y="4043218"/>
            <a:ext cx="1828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SALATA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5410200"/>
            <a:ext cx="7467600" cy="1219200"/>
          </a:xfrm>
        </p:spPr>
        <p:txBody>
          <a:bodyPr/>
          <a:lstStyle/>
          <a:p>
            <a:r>
              <a:rPr lang="sr-Latn-RS" dirty="0" smtClean="0"/>
              <a:t>Valentina, šta voli</a:t>
            </a:r>
            <a:r>
              <a:rPr lang="sr-Latn-RS" dirty="0" smtClean="0">
                <a:solidFill>
                  <a:srgbClr val="FF0000"/>
                </a:solidFill>
              </a:rPr>
              <a:t>š</a:t>
            </a:r>
            <a:r>
              <a:rPr lang="sr-Latn-RS" dirty="0" smtClean="0"/>
              <a:t> da jede</a:t>
            </a:r>
            <a:r>
              <a:rPr lang="sr-Latn-RS" dirty="0" smtClean="0">
                <a:solidFill>
                  <a:srgbClr val="FF0000"/>
                </a:solidFill>
              </a:rPr>
              <a:t>š</a:t>
            </a:r>
            <a:r>
              <a:rPr lang="sr-Latn-RS" dirty="0" smtClean="0"/>
              <a:t> za </a:t>
            </a:r>
            <a:r>
              <a:rPr lang="sr-Latn-RS" dirty="0" smtClean="0"/>
              <a:t>večeru?</a:t>
            </a:r>
            <a:endParaRPr lang="sr-Latn-RS" dirty="0" smtClean="0"/>
          </a:p>
          <a:p>
            <a:r>
              <a:rPr lang="sr-Latn-RS" dirty="0" smtClean="0"/>
              <a:t>Ja voli</a:t>
            </a:r>
            <a:r>
              <a:rPr lang="sr-Latn-RS" dirty="0" smtClean="0">
                <a:solidFill>
                  <a:srgbClr val="FF0000"/>
                </a:solidFill>
              </a:rPr>
              <a:t>m</a:t>
            </a:r>
            <a:r>
              <a:rPr lang="sr-Latn-RS" dirty="0" smtClean="0"/>
              <a:t> da jede</a:t>
            </a:r>
            <a:r>
              <a:rPr lang="sr-Latn-RS" dirty="0" smtClean="0">
                <a:solidFill>
                  <a:srgbClr val="FF0000"/>
                </a:solidFill>
              </a:rPr>
              <a:t>m</a:t>
            </a:r>
            <a:r>
              <a:rPr lang="sr-Latn-RS" dirty="0" smtClean="0"/>
              <a:t> _________________________ .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362200"/>
            <a:ext cx="1960549" cy="1143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195" y="2245202"/>
            <a:ext cx="2058009" cy="137699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05" y="2245202"/>
            <a:ext cx="1951417" cy="146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48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810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sz="1800" i="1" dirty="0" smtClean="0">
                <a:latin typeface="Times New Roman" pitchFamily="18" charset="0"/>
                <a:cs typeface="Times New Roman" pitchFamily="18" charset="0"/>
              </a:rPr>
              <a:t>Učimo reči</a:t>
            </a:r>
            <a:r>
              <a:rPr lang="sr-Cyrl-RS" sz="1800" i="1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en-US" sz="1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65" y="1061114"/>
            <a:ext cx="1412620" cy="1219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514600"/>
            <a:ext cx="1427710" cy="17144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35" y="4724400"/>
            <a:ext cx="1445575" cy="14478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448515" y="1404014"/>
            <a:ext cx="1676400" cy="533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dirty="0" smtClean="0"/>
              <a:t>BRESKVA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438400" y="3131185"/>
            <a:ext cx="1676400" cy="533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dirty="0" smtClean="0"/>
              <a:t>LUBENICA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438400" y="5257800"/>
            <a:ext cx="1676400" cy="533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dirty="0" smtClean="0"/>
              <a:t>JAGODA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318" y="1212661"/>
            <a:ext cx="1684645" cy="92093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134" y="2427028"/>
            <a:ext cx="964710" cy="123755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578" y="4568781"/>
            <a:ext cx="1188556" cy="137803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705600" y="1406430"/>
            <a:ext cx="1676400" cy="533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dirty="0" smtClean="0"/>
              <a:t>MALINA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669186" y="3105149"/>
            <a:ext cx="1676400" cy="533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dirty="0" smtClean="0"/>
              <a:t>ŠLJIVA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6477000" y="5181600"/>
            <a:ext cx="1676400" cy="533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dirty="0" smtClean="0"/>
              <a:t>ANANAS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712056" y="381000"/>
            <a:ext cx="1828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VOĆE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77767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726</TotalTime>
  <Words>210</Words>
  <Application>Microsoft Office PowerPoint</Application>
  <PresentationFormat>On-screen Show (4:3)</PresentationFormat>
  <Paragraphs>85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Oriel</vt:lpstr>
      <vt:lpstr>PowerPoint Presentation</vt:lpstr>
      <vt:lpstr>Moj pas </vt:lpstr>
      <vt:lpstr>Оbroci</vt:lpstr>
      <vt:lpstr>Оbroci</vt:lpstr>
      <vt:lpstr>Оbroci</vt:lpstr>
      <vt:lpstr>Оbroci</vt:lpstr>
      <vt:lpstr>Оbroci</vt:lpstr>
      <vt:lpstr>Оbroci</vt:lpstr>
      <vt:lpstr>PowerPoint Presentation</vt:lpstr>
      <vt:lpstr>PowerPoint Presentation</vt:lpstr>
      <vt:lpstr>Obnavljane</vt:lpstr>
      <vt:lpstr>Obnavljane</vt:lpstr>
      <vt:lpstr>Obnavljanje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Sanjica</dc:creator>
  <cp:lastModifiedBy>AMD</cp:lastModifiedBy>
  <cp:revision>127</cp:revision>
  <dcterms:created xsi:type="dcterms:W3CDTF">2018-10-14T13:49:54Z</dcterms:created>
  <dcterms:modified xsi:type="dcterms:W3CDTF">2019-06-24T15:40:13Z</dcterms:modified>
</cp:coreProperties>
</file>